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715000" cx="9144000"/>
  <p:notesSz cx="6858000" cy="9144000"/>
  <p:embeddedFontLst>
    <p:embeddedFont>
      <p:font typeface="Ubuntu"/>
      <p:regular r:id="rId17"/>
      <p:bold r:id="rId18"/>
      <p:italic r:id="rId19"/>
      <p:boldItalic r:id="rId20"/>
    </p:embeddedFont>
    <p:embeddedFont>
      <p:font typeface="Ubuntu Light"/>
      <p:regular r:id="rId21"/>
      <p:bold r:id="rId22"/>
      <p:italic r:id="rId23"/>
      <p:boldItalic r:id="rId24"/>
    </p:embeddedFont>
    <p:embeddedFont>
      <p:font typeface="Fira Code Light"/>
      <p:regular r:id="rId25"/>
      <p:bold r:id="rId26"/>
    </p:embeddedFont>
    <p:embeddedFont>
      <p:font typeface="Fira Code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33FF9B-910F-493D-976D-F87983042CB0}">
  <a:tblStyle styleId="{5633FF9B-910F-493D-976D-F87983042C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Italic.fntdata"/><Relationship Id="rId22" Type="http://schemas.openxmlformats.org/officeDocument/2006/relationships/font" Target="fonts/UbuntuLight-bold.fntdata"/><Relationship Id="rId21" Type="http://schemas.openxmlformats.org/officeDocument/2006/relationships/font" Target="fonts/UbuntuLight-regular.fntdata"/><Relationship Id="rId24" Type="http://schemas.openxmlformats.org/officeDocument/2006/relationships/font" Target="fonts/UbuntuLight-boldItalic.fntdata"/><Relationship Id="rId23" Type="http://schemas.openxmlformats.org/officeDocument/2006/relationships/font" Target="fonts/Ubuntu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CodeLight-bold.fntdata"/><Relationship Id="rId25" Type="http://schemas.openxmlformats.org/officeDocument/2006/relationships/font" Target="fonts/FiraCodeLight-regular.fntdata"/><Relationship Id="rId28" Type="http://schemas.openxmlformats.org/officeDocument/2006/relationships/font" Target="fonts/FiraCode-bold.fntdata"/><Relationship Id="rId27" Type="http://schemas.openxmlformats.org/officeDocument/2006/relationships/font" Target="fonts/FiraCod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buntu-regular.fntdata"/><Relationship Id="rId16" Type="http://schemas.openxmlformats.org/officeDocument/2006/relationships/slide" Target="slides/slide11.xml"/><Relationship Id="rId19" Type="http://schemas.openxmlformats.org/officeDocument/2006/relationships/font" Target="fonts/Ubuntu-italic.fntdata"/><Relationship Id="rId18" Type="http://schemas.openxmlformats.org/officeDocument/2006/relationships/font" Target="fonts/Ubuntu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7b631e4ca5_0_6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7b631e4ca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7e3f2783e_0_15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7e3f2783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5331bb276f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5331bb2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b631e4ca5_0_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7b631e4c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b631e4ca5_0_1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b631e4ca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7b631e4ca5_0_1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7b631e4ca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7b631e4ca5_0_2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7b631e4c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7b631e4ca5_0_3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7b631e4c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b631e4ca5_0_3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b631e4ca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b631e4ca5_0_5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b631e4ca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391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Modelos Produtivos I</a:t>
            </a:r>
            <a:endParaRPr sz="2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3 </a:t>
            </a:r>
            <a:b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API’s REST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Características REST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56975" y="1585475"/>
            <a:ext cx="4605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Code Light"/>
              <a:buChar char="●"/>
            </a:pPr>
            <a:r>
              <a:rPr i="1"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Representational State Transfer</a:t>
            </a:r>
            <a:r>
              <a:rPr i="1" lang="pt-BR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;</a:t>
            </a:r>
            <a:endParaRPr i="1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Code Light"/>
              <a:buChar char="●"/>
            </a:pPr>
            <a:r>
              <a:rPr lang="pt-BR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URI’s individuais por recursos</a:t>
            </a:r>
            <a:r>
              <a:rPr lang="pt-BR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;</a:t>
            </a:r>
            <a:endParaRPr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Code Light"/>
              <a:buChar char="●"/>
            </a:pPr>
            <a:r>
              <a:rPr lang="pt-BR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Verbos HTTP (GET, POST, etc…);</a:t>
            </a:r>
            <a:endParaRPr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Code Light"/>
              <a:buChar char="●"/>
            </a:pPr>
            <a:r>
              <a:rPr lang="pt-BR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Uso apropriado de Headers e Status Code;</a:t>
            </a:r>
            <a:endParaRPr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Code Light"/>
              <a:buChar char="●"/>
            </a:pPr>
            <a:r>
              <a:rPr lang="pt-BR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Múltiplas opções de saída (JSON, XML, etc)</a:t>
            </a:r>
            <a:endParaRPr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950" y="1585475"/>
            <a:ext cx="4176926" cy="2067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/>
        </p:nvSpPr>
        <p:spPr>
          <a:xfrm>
            <a:off x="3492150" y="2495850"/>
            <a:ext cx="2273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Obrigado!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Protocolo HTTP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56975" y="1585475"/>
            <a:ext cx="4605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Code Light"/>
              <a:buChar char="●"/>
            </a:pPr>
            <a:r>
              <a:rPr i="1" lang="pt-BR" sz="180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Hypertext Transfer Protocol;</a:t>
            </a:r>
            <a:endParaRPr i="1" sz="180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Code Light"/>
              <a:buChar char="●"/>
            </a:pPr>
            <a:r>
              <a:rPr lang="pt-BR" sz="180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Método Request/Response;</a:t>
            </a:r>
            <a:endParaRPr sz="180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Code Light"/>
              <a:buChar char="●"/>
            </a:pPr>
            <a:r>
              <a:rPr lang="pt-BR" sz="180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Verbos (GET, POST, etc…);</a:t>
            </a:r>
            <a:endParaRPr sz="180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Code Light"/>
              <a:buChar char="●"/>
            </a:pPr>
            <a:r>
              <a:rPr lang="pt-BR" sz="180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Permite Negociação de dados.</a:t>
            </a:r>
            <a:endParaRPr sz="180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075" y="887326"/>
            <a:ext cx="4120499" cy="31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HTTP - Requests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2076450"/>
            <a:ext cx="48196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HTTP - Requests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13" y="2114550"/>
            <a:ext cx="4829175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HTTP - Requests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25" y="2095500"/>
            <a:ext cx="48577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HTTP - Responses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288" y="1209675"/>
            <a:ext cx="37814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HTTP - Métodos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aphicFrame>
        <p:nvGraphicFramePr>
          <p:cNvPr id="84" name="Google Shape;84;p18"/>
          <p:cNvGraphicFramePr/>
          <p:nvPr/>
        </p:nvGraphicFramePr>
        <p:xfrm>
          <a:off x="9525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{5633FF9B-910F-493D-976D-F87983042CB0}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Método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8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Significado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Ler dados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POST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Inserir dados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Atualizar dados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DELETE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Deletar dados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HTTP - Status Code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aphicFrame>
        <p:nvGraphicFramePr>
          <p:cNvPr id="90" name="Google Shape;90;p19"/>
          <p:cNvGraphicFramePr/>
          <p:nvPr/>
        </p:nvGraphicFramePr>
        <p:xfrm>
          <a:off x="9525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{5633FF9B-910F-493D-976D-F87983042CB0}</a:tableStyleId>
              </a:tblPr>
              <a:tblGrid>
                <a:gridCol w="553350"/>
                <a:gridCol w="1064075"/>
                <a:gridCol w="5621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Código</a:t>
                      </a:r>
                      <a:endParaRPr b="1" sz="1800"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Significado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1xx</a:t>
                      </a:r>
                      <a:endParaRPr sz="18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Isso significa que a solicitação foi recebida e o processo continua</a:t>
                      </a:r>
                      <a:endParaRPr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2</a:t>
                      </a: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xx</a:t>
                      </a:r>
                      <a:endParaRPr sz="18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Isso significa que a ação foi recebida, compreendida e aceita com sucesso</a:t>
                      </a:r>
                      <a:endParaRPr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3</a:t>
                      </a: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xx</a:t>
                      </a:r>
                      <a:endParaRPr sz="18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Isso significa que outras ações devem ser tomadas para concluir a solicitação</a:t>
                      </a:r>
                      <a:endParaRPr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4</a:t>
                      </a: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xx</a:t>
                      </a:r>
                      <a:endParaRPr sz="18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Isso significa que a solicitação contém sintaxe incorreta ou não pode ser atendida</a:t>
                      </a:r>
                      <a:endParaRPr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5xx</a:t>
                      </a:r>
                      <a:endParaRPr sz="18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Isso significa que o servidor não atendeu a uma solicitação aparentemente válida.</a:t>
                      </a:r>
                      <a:endParaRPr sz="1200"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HTTP - Status Code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aphicFrame>
        <p:nvGraphicFramePr>
          <p:cNvPr id="96" name="Google Shape;96;p20"/>
          <p:cNvGraphicFramePr/>
          <p:nvPr/>
        </p:nvGraphicFramePr>
        <p:xfrm>
          <a:off x="292475" y="9366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{5633FF9B-910F-493D-976D-F87983042CB0}</a:tableStyleId>
              </a:tblPr>
              <a:tblGrid>
                <a:gridCol w="3782900"/>
                <a:gridCol w="4357700"/>
              </a:tblGrid>
              <a:tr h="4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Mensagem</a:t>
                      </a:r>
                      <a:endParaRPr b="1" sz="1800"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Significado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200 Ok</a:t>
                      </a:r>
                      <a:endParaRPr sz="15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O pedido está certo.</a:t>
                      </a:r>
                      <a:endParaRPr sz="1200"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201 Created</a:t>
                      </a:r>
                      <a:endParaRPr sz="15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 solicitação foi concluída e um novo recurso foi criado.</a:t>
                      </a:r>
                      <a:endParaRPr sz="1200"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202 Accepted</a:t>
                      </a:r>
                      <a:endParaRPr sz="15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 solicitação é aceita para processamento, mas o processamento não foi concluído.</a:t>
                      </a:r>
                      <a:endParaRPr sz="1200"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400 Bad Request</a:t>
                      </a:r>
                      <a:endParaRPr sz="15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O servidor não entendeu a solicitação.</a:t>
                      </a:r>
                      <a:endParaRPr sz="1200"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401 Unauthorized</a:t>
                      </a:r>
                      <a:endParaRPr sz="15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 página solicitada precisa de um nome de usuário e uma senha.</a:t>
                      </a:r>
                      <a:endParaRPr sz="1200"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403 Forbidden</a:t>
                      </a:r>
                      <a:endParaRPr sz="15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É proibido o acesso à página solicitada.</a:t>
                      </a:r>
                      <a:endParaRPr sz="1200"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404 Not Found</a:t>
                      </a:r>
                      <a:endParaRPr sz="15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O servidor não consegue encontrar a página solicitada.</a:t>
                      </a:r>
                      <a:endParaRPr sz="1200"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chemeClr val="lt1"/>
                          </a:solidFill>
                          <a:latin typeface="Fira Code Light"/>
                          <a:ea typeface="Fira Code Light"/>
                          <a:cs typeface="Fira Code Light"/>
                          <a:sym typeface="Fira Code Light"/>
                        </a:rPr>
                        <a:t>500 Internal Server Error</a:t>
                      </a:r>
                      <a:endParaRPr sz="1500">
                        <a:solidFill>
                          <a:schemeClr val="lt1"/>
                        </a:solidFill>
                        <a:latin typeface="Fira Code Light"/>
                        <a:ea typeface="Fira Code Light"/>
                        <a:cs typeface="Fira Code Light"/>
                        <a:sym typeface="Fira Code Ligh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lt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 solicitação não foi concluída. O servidor atendeu a uma condição inesperada.</a:t>
                      </a:r>
                      <a:endParaRPr sz="1200">
                        <a:solidFill>
                          <a:schemeClr val="lt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